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61" r:id="rId3"/>
    <p:sldId id="262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A64"/>
    <a:srgbClr val="E1D2B9"/>
    <a:srgbClr val="345D5D"/>
    <a:srgbClr val="436B72"/>
    <a:srgbClr val="99AD55"/>
    <a:srgbClr val="EA6076"/>
    <a:srgbClr val="E6D5BD"/>
    <a:srgbClr val="1F3F5A"/>
    <a:srgbClr val="EAE4DE"/>
    <a:srgbClr val="FFF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18"/>
    <p:restoredTop sz="94610"/>
  </p:normalViewPr>
  <p:slideViewPr>
    <p:cSldViewPr snapToGrid="0" snapToObjects="1">
      <p:cViewPr>
        <p:scale>
          <a:sx n="112" d="100"/>
          <a:sy n="112" d="100"/>
        </p:scale>
        <p:origin x="70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00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0F0412-3FB4-A1A0-EBA1-45E6D2E165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84960" y="366016"/>
            <a:ext cx="2638425" cy="2638425"/>
          </a:xfrm>
          <a:prstGeom prst="ellipse">
            <a:avLst/>
          </a:prstGeom>
          <a:solidFill>
            <a:srgbClr val="EAE4DE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FEC72-383D-10C9-6F2A-211F74FBE5FE}"/>
              </a:ext>
            </a:extLst>
          </p:cNvPr>
          <p:cNvSpPr txBox="1"/>
          <p:nvPr userDrawn="1"/>
        </p:nvSpPr>
        <p:spPr>
          <a:xfrm>
            <a:off x="8792139" y="2021629"/>
            <a:ext cx="1424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Place Picture Here</a:t>
            </a:r>
          </a:p>
        </p:txBody>
      </p:sp>
      <p:sp>
        <p:nvSpPr>
          <p:cNvPr id="7" name="Online Image Placeholder 6">
            <a:extLst>
              <a:ext uri="{FF2B5EF4-FFF2-40B4-BE49-F238E27FC236}">
                <a16:creationId xmlns:a16="http://schemas.microsoft.com/office/drawing/2014/main" id="{50B08261-9993-6B02-1001-8A294F57AF66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10962469" y="346869"/>
            <a:ext cx="889000" cy="887412"/>
          </a:xfrm>
          <a:prstGeom prst="ellipse">
            <a:avLst/>
          </a:prstGeom>
          <a:solidFill>
            <a:srgbClr val="EAE4DE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E511EEC-18E4-2FCA-23E8-50619408A626}"/>
              </a:ext>
            </a:extLst>
          </p:cNvPr>
          <p:cNvSpPr/>
          <p:nvPr userDrawn="1"/>
        </p:nvSpPr>
        <p:spPr>
          <a:xfrm>
            <a:off x="426898" y="3314874"/>
            <a:ext cx="3652172" cy="2955213"/>
          </a:xfrm>
          <a:prstGeom prst="roundRect">
            <a:avLst>
              <a:gd name="adj" fmla="val 3863"/>
            </a:avLst>
          </a:prstGeom>
          <a:solidFill>
            <a:srgbClr val="E1D2B9"/>
          </a:solidFill>
          <a:ln>
            <a:noFill/>
          </a:ln>
          <a:effectLst>
            <a:outerShdw blurRad="50800" dist="38100" dir="2700000" algn="tl" rotWithShape="0">
              <a:prstClr val="black">
                <a:alpha val="2011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406C711-64DB-BAEB-CA3D-BE0F9FADBA98}"/>
              </a:ext>
            </a:extLst>
          </p:cNvPr>
          <p:cNvSpPr/>
          <p:nvPr userDrawn="1"/>
        </p:nvSpPr>
        <p:spPr>
          <a:xfrm>
            <a:off x="4250036" y="3314874"/>
            <a:ext cx="3652172" cy="2955213"/>
          </a:xfrm>
          <a:prstGeom prst="roundRect">
            <a:avLst>
              <a:gd name="adj" fmla="val 3863"/>
            </a:avLst>
          </a:prstGeom>
          <a:solidFill>
            <a:srgbClr val="E1D2B9"/>
          </a:solidFill>
          <a:ln>
            <a:noFill/>
          </a:ln>
          <a:effectLst>
            <a:outerShdw blurRad="50800" dist="38100" dir="2700000" algn="tl" rotWithShape="0">
              <a:prstClr val="black">
                <a:alpha val="2011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6754ABD-0CF2-0B5A-2E86-E05E7DD4E495}"/>
              </a:ext>
            </a:extLst>
          </p:cNvPr>
          <p:cNvSpPr/>
          <p:nvPr userDrawn="1"/>
        </p:nvSpPr>
        <p:spPr>
          <a:xfrm>
            <a:off x="8073173" y="3314874"/>
            <a:ext cx="3652172" cy="2955213"/>
          </a:xfrm>
          <a:prstGeom prst="roundRect">
            <a:avLst>
              <a:gd name="adj" fmla="val 3863"/>
            </a:avLst>
          </a:prstGeom>
          <a:solidFill>
            <a:srgbClr val="345D5D"/>
          </a:solidFill>
          <a:ln>
            <a:noFill/>
          </a:ln>
          <a:effectLst>
            <a:outerShdw blurRad="50800" dist="38100" dir="2700000" algn="tl" rotWithShape="0">
              <a:prstClr val="black">
                <a:alpha val="2011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CE0BBF2-16AC-082F-C978-086DD812F97B}"/>
              </a:ext>
            </a:extLst>
          </p:cNvPr>
          <p:cNvSpPr/>
          <p:nvPr userDrawn="1"/>
        </p:nvSpPr>
        <p:spPr>
          <a:xfrm>
            <a:off x="688975" y="1009309"/>
            <a:ext cx="2184854" cy="449943"/>
          </a:xfrm>
          <a:prstGeom prst="roundRect">
            <a:avLst>
              <a:gd name="adj" fmla="val 50000"/>
            </a:avLst>
          </a:prstGeom>
          <a:solidFill>
            <a:srgbClr val="284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5B1FC0F-5723-E26D-D8FE-2B5B685A67AC}"/>
              </a:ext>
            </a:extLst>
          </p:cNvPr>
          <p:cNvSpPr/>
          <p:nvPr userDrawn="1"/>
        </p:nvSpPr>
        <p:spPr>
          <a:xfrm>
            <a:off x="3040289" y="1009309"/>
            <a:ext cx="2184854" cy="449943"/>
          </a:xfrm>
          <a:prstGeom prst="roundRect">
            <a:avLst>
              <a:gd name="adj" fmla="val 50000"/>
            </a:avLst>
          </a:prstGeom>
          <a:solidFill>
            <a:srgbClr val="EA60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1026817-9C14-82AC-08B9-5CC4350C4023}"/>
              </a:ext>
            </a:extLst>
          </p:cNvPr>
          <p:cNvSpPr/>
          <p:nvPr userDrawn="1"/>
        </p:nvSpPr>
        <p:spPr>
          <a:xfrm>
            <a:off x="5391603" y="1009309"/>
            <a:ext cx="2184854" cy="449943"/>
          </a:xfrm>
          <a:prstGeom prst="roundRect">
            <a:avLst>
              <a:gd name="adj" fmla="val 50000"/>
            </a:avLst>
          </a:prstGeom>
          <a:solidFill>
            <a:srgbClr val="99A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2AA2EAE-0A94-65B2-2B47-D944A53FF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9852" y="1076323"/>
            <a:ext cx="1943100" cy="315913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dirty="0"/>
              <a:t>Click to edit Master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C47D519-CEBA-D693-5777-F52458E9D9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49192" y="1076323"/>
            <a:ext cx="1943100" cy="315913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dirty="0"/>
              <a:t>Click to edit Master</a:t>
            </a:r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DBC4D9BA-F38B-0791-B962-D4ED58A783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4766" y="1076323"/>
            <a:ext cx="1943100" cy="315913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 dirty="0"/>
              <a:t>Click to edit Master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8FA690-76DE-E496-AEC6-D4331200FB33}"/>
              </a:ext>
            </a:extLst>
          </p:cNvPr>
          <p:cNvSpPr txBox="1"/>
          <p:nvPr userDrawn="1"/>
        </p:nvSpPr>
        <p:spPr>
          <a:xfrm>
            <a:off x="809852" y="769763"/>
            <a:ext cx="1943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Organization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C70237-50F2-83E8-CCBE-4781C4A3CA53}"/>
              </a:ext>
            </a:extLst>
          </p:cNvPr>
          <p:cNvSpPr txBox="1"/>
          <p:nvPr userDrawn="1"/>
        </p:nvSpPr>
        <p:spPr>
          <a:xfrm>
            <a:off x="3165426" y="769763"/>
            <a:ext cx="1943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Language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C6FBC9-9AC6-12D9-3E86-6E8F99BC04A6}"/>
              </a:ext>
            </a:extLst>
          </p:cNvPr>
          <p:cNvSpPr txBox="1"/>
          <p:nvPr userDrawn="1"/>
        </p:nvSpPr>
        <p:spPr>
          <a:xfrm>
            <a:off x="5501122" y="769763"/>
            <a:ext cx="1943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Category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E362673B-E18E-C0BD-6042-B9FF1BE486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6904" y="4081637"/>
            <a:ext cx="3219450" cy="7797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Aft>
                <a:spcPts val="1000"/>
              </a:spcAft>
              <a:buNone/>
              <a:defRPr sz="1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marL="0" indent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D9A73B"/>
                </a:solidFill>
              </a:rPr>
              <a:t>Metric 1: </a:t>
            </a:r>
            <a:r>
              <a:rPr lang="en-US" sz="1000" dirty="0">
                <a:solidFill>
                  <a:srgbClr val="FFFFFF"/>
                </a:solidFill>
              </a:rPr>
              <a:t>e.g. 2.5k+ calls placed</a:t>
            </a:r>
            <a:endParaRPr lang="en-US" sz="1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D9A73B"/>
                </a:solidFill>
              </a:rPr>
              <a:t>Metric 2: </a:t>
            </a:r>
            <a:r>
              <a:rPr lang="en-US" sz="1000" dirty="0">
                <a:solidFill>
                  <a:srgbClr val="FFFFFF"/>
                </a:solidFill>
              </a:rPr>
              <a:t>e.g. 150 sec avg call duration</a:t>
            </a:r>
            <a:endParaRPr lang="en-US" sz="1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D9A73B"/>
                </a:solidFill>
              </a:rPr>
              <a:t>Metric 3: </a:t>
            </a:r>
            <a:r>
              <a:rPr lang="en-US" sz="1000" dirty="0">
                <a:solidFill>
                  <a:srgbClr val="FFFFFF"/>
                </a:solidFill>
              </a:rPr>
              <a:t>e.g. 10k+ questions answered</a:t>
            </a:r>
            <a:endParaRPr lang="en-US" sz="1000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2F2B290F-75EE-C38D-003D-862D9B9AFF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05353" y="3599919"/>
            <a:ext cx="2555113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buNone/>
              <a:defRPr sz="140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Problem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9CAF4567-454B-E300-7A7A-9D992500CD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61735" y="3599919"/>
            <a:ext cx="2555113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buNone/>
              <a:defRPr sz="140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Solution</a:t>
            </a:r>
          </a:p>
        </p:txBody>
      </p:sp>
      <p:sp>
        <p:nvSpPr>
          <p:cNvPr id="46" name="Text Placeholder 36">
            <a:extLst>
              <a:ext uri="{FF2B5EF4-FFF2-40B4-BE49-F238E27FC236}">
                <a16:creationId xmlns:a16="http://schemas.microsoft.com/office/drawing/2014/main" id="{CE5C5863-125E-B610-92B2-0D56B854DA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851856" y="3556590"/>
            <a:ext cx="2555113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buNone/>
              <a:defRPr sz="1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US" dirty="0"/>
              <a:t>Impact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0A9E73A-699D-9814-3AF9-63B9E8E94972}"/>
              </a:ext>
            </a:extLst>
          </p:cNvPr>
          <p:cNvSpPr/>
          <p:nvPr userDrawn="1"/>
        </p:nvSpPr>
        <p:spPr>
          <a:xfrm>
            <a:off x="637073" y="3471174"/>
            <a:ext cx="483189" cy="483189"/>
          </a:xfrm>
          <a:prstGeom prst="ellipse">
            <a:avLst/>
          </a:prstGeom>
          <a:solidFill>
            <a:srgbClr val="345D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A4761BA-41CA-E8C3-A498-1F61E24F82FC}"/>
              </a:ext>
            </a:extLst>
          </p:cNvPr>
          <p:cNvSpPr/>
          <p:nvPr userDrawn="1"/>
        </p:nvSpPr>
        <p:spPr>
          <a:xfrm>
            <a:off x="4486059" y="3471174"/>
            <a:ext cx="483189" cy="483189"/>
          </a:xfrm>
          <a:prstGeom prst="ellipse">
            <a:avLst/>
          </a:prstGeom>
          <a:solidFill>
            <a:srgbClr val="345D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724EDF2-AD73-0426-4D8B-9CCEAB06ECBB}"/>
              </a:ext>
            </a:extLst>
          </p:cNvPr>
          <p:cNvSpPr/>
          <p:nvPr userDrawn="1"/>
        </p:nvSpPr>
        <p:spPr>
          <a:xfrm>
            <a:off x="8294899" y="3471174"/>
            <a:ext cx="483189" cy="4831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17">
            <a:extLst>
              <a:ext uri="{FF2B5EF4-FFF2-40B4-BE49-F238E27FC236}">
                <a16:creationId xmlns:a16="http://schemas.microsoft.com/office/drawing/2014/main" id="{C3C005AB-3F1E-7C20-254A-F82A7B8AA331}"/>
              </a:ext>
            </a:extLst>
          </p:cNvPr>
          <p:cNvSpPr/>
          <p:nvPr userDrawn="1"/>
        </p:nvSpPr>
        <p:spPr>
          <a:xfrm>
            <a:off x="681226" y="351579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!</a:t>
            </a:r>
            <a:endParaRPr lang="en-US" sz="1600" dirty="0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B53A6647-7946-860A-C458-065D312EAFC7}"/>
              </a:ext>
            </a:extLst>
          </p:cNvPr>
          <p:cNvSpPr/>
          <p:nvPr userDrawn="1"/>
        </p:nvSpPr>
        <p:spPr>
          <a:xfrm>
            <a:off x="4544953" y="351579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→</a:t>
            </a:r>
            <a:endParaRPr lang="en-US" sz="1600" dirty="0"/>
          </a:p>
        </p:txBody>
      </p:sp>
      <p:sp>
        <p:nvSpPr>
          <p:cNvPr id="63" name="Text 27">
            <a:extLst>
              <a:ext uri="{FF2B5EF4-FFF2-40B4-BE49-F238E27FC236}">
                <a16:creationId xmlns:a16="http://schemas.microsoft.com/office/drawing/2014/main" id="{BD0CB43B-D5F4-6A0F-50F9-3A49E6214E61}"/>
              </a:ext>
            </a:extLst>
          </p:cNvPr>
          <p:cNvSpPr/>
          <p:nvPr userDrawn="1"/>
        </p:nvSpPr>
        <p:spPr>
          <a:xfrm>
            <a:off x="8342402" y="35062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55D5D"/>
                </a:solidFill>
              </a:rPr>
              <a:t>★</a:t>
            </a:r>
            <a:endParaRPr lang="en-US" sz="1600" dirty="0"/>
          </a:p>
        </p:txBody>
      </p:sp>
      <p:sp>
        <p:nvSpPr>
          <p:cNvPr id="64" name="Text Placeholder 8">
            <a:extLst>
              <a:ext uri="{FF2B5EF4-FFF2-40B4-BE49-F238E27FC236}">
                <a16:creationId xmlns:a16="http://schemas.microsoft.com/office/drawing/2014/main" id="{C921656A-26F0-393A-329B-064C7A4339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975" y="1769685"/>
            <a:ext cx="6835775" cy="873125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rgbClr val="1F3F5A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dirty="0"/>
              <a:t>Use Case Name</a:t>
            </a:r>
            <a:endParaRPr lang="en-US" dirty="0"/>
          </a:p>
        </p:txBody>
      </p: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2F67829F-949A-4319-D74F-768F07D8B8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8975" y="2381666"/>
            <a:ext cx="6835775" cy="522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F3F5A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marL="0" indent="0">
              <a:buNone/>
            </a:pPr>
            <a:r>
              <a:rPr lang="en-US" sz="1600" b="1" kern="0" spc="120" dirty="0">
                <a:solidFill>
                  <a:srgbClr val="355D5D"/>
                </a:solidFill>
              </a:rPr>
              <a:t>ONE-LINE DESCRIPTION OF THE VOICE AI USE CASE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136FA3A-ED64-A658-2F9C-1C42EF2C2193}"/>
              </a:ext>
            </a:extLst>
          </p:cNvPr>
          <p:cNvSpPr txBox="1"/>
          <p:nvPr userDrawn="1"/>
        </p:nvSpPr>
        <p:spPr>
          <a:xfrm>
            <a:off x="425702" y="6420970"/>
            <a:ext cx="10325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1" dirty="0">
                <a:solidFill>
                  <a:srgbClr val="9C9282"/>
                </a:solidFill>
                <a:latin typeface="Poppins" pitchFamily="2" charset="77"/>
                <a:cs typeface="Poppins" pitchFamily="2" charset="77"/>
              </a:rPr>
              <a:t>Replace every bracketed placeholder with your own details before you submit this file.</a:t>
            </a:r>
            <a:endParaRPr lang="en-US"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3DDDDE-A1E8-6185-67E7-D977461C20D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1038" y="4081463"/>
            <a:ext cx="3079750" cy="19097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i="0">
                <a:latin typeface="Poppins" pitchFamily="2" charset="77"/>
                <a:cs typeface="Poppins" pitchFamily="2" charset="77"/>
              </a:defRPr>
            </a:lvl1pPr>
            <a:lvl2pPr marL="0" indent="0">
              <a:spcBef>
                <a:spcPts val="0"/>
              </a:spcBef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50" i="1" dirty="0">
                <a:solidFill>
                  <a:srgbClr val="55524A"/>
                </a:solidFill>
              </a:rPr>
              <a:t>[Describe the real problem this use case solves. Who faced it, and why did it matter? Keep it to 2 to 3 sentences.]</a:t>
            </a:r>
            <a:endParaRPr lang="en-US" sz="1250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88BC670-2F7C-5EBD-C46A-9DFFAAC7FE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85783" y="4081463"/>
            <a:ext cx="3079750" cy="19097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i="0">
                <a:latin typeface="Poppins" pitchFamily="2" charset="77"/>
                <a:cs typeface="Poppins" pitchFamily="2" charset="77"/>
              </a:defRPr>
            </a:lvl1pPr>
            <a:lvl2pPr marL="0" indent="0">
              <a:spcBef>
                <a:spcPts val="0"/>
              </a:spcBef>
              <a:buNone/>
              <a:defRPr/>
            </a:lvl2pPr>
          </a:lstStyle>
          <a:p>
            <a:pPr marL="0" indent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55524A"/>
                </a:solidFill>
              </a:rPr>
              <a:t>[Describe the voice AI solution that was deployed. What does it do, and how does it work? Keep it to 2 to 3 sentences.]</a:t>
            </a:r>
            <a:endParaRPr lang="en-US" sz="12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4690E-C4AD-020D-5E74-EA427F97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4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5BABAF-64BF-AA8B-3339-0451C70BFF09}"/>
              </a:ext>
            </a:extLst>
          </p:cNvPr>
          <p:cNvSpPr/>
          <p:nvPr/>
        </p:nvSpPr>
        <p:spPr>
          <a:xfrm>
            <a:off x="0" y="0"/>
            <a:ext cx="12192000" cy="1057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0D398EE1-C132-C896-F6A3-2DE88D8A6DD7}"/>
              </a:ext>
            </a:extLst>
          </p:cNvPr>
          <p:cNvSpPr/>
          <p:nvPr/>
        </p:nvSpPr>
        <p:spPr>
          <a:xfrm>
            <a:off x="533754" y="1439679"/>
            <a:ext cx="10881360" cy="500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A5F"/>
                </a:solidFill>
                <a:latin typeface="Poppins" pitchFamily="2" charset="77"/>
                <a:cs typeface="Poppins" pitchFamily="2" charset="77"/>
              </a:rPr>
              <a:t>Use Case submission template</a:t>
            </a:r>
            <a:endParaRPr lang="en-US" sz="3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331C05C-88BC-9951-0CB5-9E7719DF6D48}"/>
              </a:ext>
            </a:extLst>
          </p:cNvPr>
          <p:cNvSpPr/>
          <p:nvPr/>
        </p:nvSpPr>
        <p:spPr>
          <a:xfrm>
            <a:off x="533754" y="1903421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A quick guide before you fill in the next slide</a:t>
            </a:r>
            <a:endParaRPr lang="en-US" sz="1400" dirty="0">
              <a:solidFill>
                <a:srgbClr val="284A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69BCDE9-51A1-9D30-BE85-B4D082E797BB}"/>
              </a:ext>
            </a:extLst>
          </p:cNvPr>
          <p:cNvSpPr/>
          <p:nvPr/>
        </p:nvSpPr>
        <p:spPr>
          <a:xfrm>
            <a:off x="716634" y="2651760"/>
            <a:ext cx="9511887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Open the next slide and replace every bracketed placeholder with your own details.</a:t>
            </a: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Keep the problem and solution descriptions to 2 to 3 sentences each.</a:t>
            </a: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List up to three impact metrics as short numbers, not long paragraphs.</a:t>
            </a: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Add a photo if you have one.</a:t>
            </a: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b="1" dirty="0">
                <a:solidFill>
                  <a:schemeClr val="accent2"/>
                </a:solidFill>
                <a:latin typeface="Poppins" pitchFamily="2" charset="77"/>
                <a:cs typeface="Poppins" pitchFamily="2" charset="77"/>
              </a:rPr>
              <a:t>Important: </a:t>
            </a:r>
            <a:r>
              <a:rPr lang="en-US" b="1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Attach a separate voice sample, up to 2 minutes long</a:t>
            </a: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, when you submit. This template does not include an audio field.</a:t>
            </a: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Font typeface="System Font Regular"/>
              <a:buChar char="-"/>
            </a:pPr>
            <a:r>
              <a:rPr lang="en-US" dirty="0">
                <a:solidFill>
                  <a:srgbClr val="284A64"/>
                </a:solidFill>
                <a:latin typeface="Poppins" pitchFamily="2" charset="77"/>
                <a:cs typeface="Poppins" pitchFamily="2" charset="77"/>
              </a:rPr>
              <a:t>Save the file and send it along with your voice sample for review.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3223AD-963D-A5BF-ABC1-70A205893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53" y="268038"/>
            <a:ext cx="2778789" cy="52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24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1C03662-CAF1-2821-F73C-9D9CFC8E1E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3C2D792-4581-4F0D-230E-84F0A8A5AF11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AD135-A281-F960-FC4D-A22AF5D17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2A0F8C-9CC7-7A99-622C-0DF3324BB6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5E38D0-D03D-53D4-6E10-3CB617B887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206AC6-A622-9FA6-0FF3-8D4CF0C7CB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052F0B-9A7B-0C30-715B-0B7C2C1AA5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4A6AE98-EF48-9146-AE01-49D04A2363B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577673-F57C-7DB5-855C-97DE08F674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8AE293-73D1-6D97-F324-302BA238B9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92A1354-2686-7F9B-8944-38CF53B104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B25FDE-8C1E-3275-596A-F55DEE68FD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7445A3-2E08-773A-540C-971B055C826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9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29FA9-FD59-BCC7-44ED-2DA9F755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68F29-6C00-7F09-D66F-76303058EDF6}"/>
              </a:ext>
            </a:extLst>
          </p:cNvPr>
          <p:cNvSpPr txBox="1"/>
          <p:nvPr/>
        </p:nvSpPr>
        <p:spPr>
          <a:xfrm>
            <a:off x="664610" y="466092"/>
            <a:ext cx="1927131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Poppins" pitchFamily="2" charset="77"/>
                <a:cs typeface="Poppins" pitchFamily="2" charset="77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95097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105</Words>
  <Application>Microsoft Macintosh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Poppins</vt:lpstr>
      <vt:lpstr>System Font Regular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Chrystal Lobo</cp:lastModifiedBy>
  <cp:revision>8</cp:revision>
  <dcterms:created xsi:type="dcterms:W3CDTF">2026-08-26T10:02:34Z</dcterms:created>
  <dcterms:modified xsi:type="dcterms:W3CDTF">2026-08-31T13:00:15Z</dcterms:modified>
</cp:coreProperties>
</file>